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6"/>
  </p:notesMasterIdLst>
  <p:sldIdLst>
    <p:sldId id="306" r:id="rId2"/>
    <p:sldId id="256" r:id="rId3"/>
    <p:sldId id="307" r:id="rId4"/>
    <p:sldId id="287" r:id="rId5"/>
    <p:sldId id="304" r:id="rId6"/>
    <p:sldId id="297" r:id="rId7"/>
    <p:sldId id="296" r:id="rId8"/>
    <p:sldId id="308" r:id="rId9"/>
    <p:sldId id="265" r:id="rId10"/>
    <p:sldId id="300" r:id="rId11"/>
    <p:sldId id="305" r:id="rId12"/>
    <p:sldId id="302" r:id="rId13"/>
    <p:sldId id="292" r:id="rId14"/>
    <p:sldId id="28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329"/>
    <a:srgbClr val="CCE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60"/>
  </p:normalViewPr>
  <p:slideViewPr>
    <p:cSldViewPr>
      <p:cViewPr>
        <p:scale>
          <a:sx n="102" d="100"/>
          <a:sy n="102" d="100"/>
        </p:scale>
        <p:origin x="-1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B43258B-ECE3-4912-ABBE-27272EA692A7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7BEFBE0-95F0-4823-8E4A-2025AD178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5587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296941-17BD-41BB-B56F-33A173C8463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9DB75-E696-468E-9CE4-79B6A908774E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94E49-72F1-438E-8C1E-C29EBB7773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46B13-CD49-4F75-A9F7-AEADCFA5376B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B6C28-4F6B-4532-B4B8-65033F5C1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C41C5-A25A-4105-9A86-4655AEEE4004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275FB-1535-4EFE-8D6E-4BF8D642F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52981-1E96-4ACE-96F8-BCE87EFFA3C8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39935-CA1D-46D8-B656-669C228746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49535-50C7-465E-A3D6-E1FC95C94139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3E02F-1A23-473A-8720-F9C4EB3A6F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36964-CCE9-4E2F-8AEC-1182AABAB23A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F30F-B573-41D8-B962-04AB5D14F2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F60AC-D78F-4044-86F2-3311BE93940B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56978-4848-4916-9107-8A94FE68D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89CC8-D87B-44E5-B6D8-DD0F6C15026B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A2FE8-217F-439D-97E1-1F7381433B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A0635-0BFE-4035-8A58-F683AA4B3AE1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C247C-EDE6-4FA4-96DC-47BC4F7B6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C0312-A082-45D6-93EF-7642129AE3EA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42A09-CE03-4BE5-A2B1-C6CC7E23D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80A43-456B-4E3E-9AAA-C6B9EFC8BD10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8C316-2310-413B-BA05-18A08D5C8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D728C8-1D7B-40E6-AE85-226C6EA69FE3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6726C6-2CFD-4FBA-9A6B-3D1004F416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4" r:id="rId2"/>
    <p:sldLayoutId id="2147483753" r:id="rId3"/>
    <p:sldLayoutId id="2147483752" r:id="rId4"/>
    <p:sldLayoutId id="2147483751" r:id="rId5"/>
    <p:sldLayoutId id="2147483750" r:id="rId6"/>
    <p:sldLayoutId id="2147483749" r:id="rId7"/>
    <p:sldLayoutId id="2147483748" r:id="rId8"/>
    <p:sldLayoutId id="2147483747" r:id="rId9"/>
    <p:sldLayoutId id="2147483746" r:id="rId10"/>
    <p:sldLayoutId id="2147483745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10" Type="http://schemas.openxmlformats.org/officeDocument/2006/relationships/image" Target="../media/image14.gif"/><Relationship Id="rId4" Type="http://schemas.openxmlformats.org/officeDocument/2006/relationships/image" Target="../media/image8.jp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Что бы это значило…?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Users\User\Desktop\20201013_20520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27225"/>
            <a:ext cx="7416824" cy="532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48884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ТИК – ТЭК – ТОУ </a:t>
            </a:r>
            <a:r>
              <a:rPr lang="ru-RU" sz="40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крестики – нолики»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90864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Обучающая структура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используемая для развития критического и креативного мышления, в которой участники составляют предложения, используя три слова, расположенных в любом ряду по вертикали, горизонтали и диагонали.</a:t>
            </a:r>
          </a:p>
        </p:txBody>
      </p:sp>
      <p:pic>
        <p:nvPicPr>
          <p:cNvPr id="5" name="Объект 4" descr="https://ds05.infourok.ru/uploads/ex/0bb4/00014433-7a6ba2ea/img8.jpg"/>
          <p:cNvPicPr>
            <a:picLocks noGrp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52"/>
          <a:stretch/>
        </p:blipFill>
        <p:spPr bwMode="auto">
          <a:xfrm>
            <a:off x="5148263" y="1916832"/>
            <a:ext cx="3538537" cy="41044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292080" y="2492896"/>
            <a:ext cx="32403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956376" y="1988840"/>
            <a:ext cx="72008" cy="3744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96136" y="1988840"/>
            <a:ext cx="0" cy="3744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292080" y="5157192"/>
            <a:ext cx="33843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994931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ДЖОТ ТОТС-</a:t>
            </a:r>
            <a:br>
              <a:rPr lang="ru-RU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«запишите мысли» 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Обучающая структура, в которой участники громко проговаривают придуманное слово по данной теме, записывают его на листочках и кладут в центр стола лицевой стороной вверх. Не соблюдая очередности, каждый участник должен заполнить 4 листочка, следовательно, в центре стола окажутся 16 листочков.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pic>
        <p:nvPicPr>
          <p:cNvPr id="1026" name="Picture 2" descr="C:\Users\User\Desktop\креативное мышление\20201013_1223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86671" y="1700174"/>
            <a:ext cx="2172926" cy="203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креативное мышление\20201013_1232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11908" y="3893148"/>
            <a:ext cx="1975897" cy="2199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креативное мышление\20201013_1232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998666" y="3954661"/>
            <a:ext cx="1985085" cy="208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креативное мышление\20201013_1231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59663" y="1614552"/>
            <a:ext cx="2160241" cy="218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29794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«ФО БОКС СИНЕКТИКС»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Структура, помогающая рассмотреть какую-либо тему с разных сторон(не имеющих отношения к изучаемой теме) путем составления аналогий, что приводит к появлению новых идей и путей решения.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User\Desktop\20201013_2045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50567">
            <a:off x="5559052" y="716665"/>
            <a:ext cx="2299724" cy="35569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1" name="Picture 3" descr="C:\Users\User\Desktop\20201013_20462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" t="-135" b="8758"/>
          <a:stretch/>
        </p:blipFill>
        <p:spPr bwMode="auto">
          <a:xfrm rot="4438462">
            <a:off x="5974332" y="3267707"/>
            <a:ext cx="1875439" cy="37312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2760639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/>
          <a:lstStyle/>
          <a:p>
            <a:r>
              <a:rPr lang="ru-RU" sz="3200" i="1" dirty="0" smtClean="0"/>
              <a:t>  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8000" i="1" dirty="0" smtClean="0">
                <a:solidFill>
                  <a:srgbClr val="C00000"/>
                </a:solidFill>
              </a:rPr>
              <a:t> </a:t>
            </a:r>
            <a:endParaRPr lang="ru-RU" sz="8000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https://img2.freepng.ru/20181129/ycr/kisspng-thumb-clip-art-hand-vector-graphics-finger-hand-with-fingers-splayed-icon-free-of-78-free-5c0025bab9fad3.534005831543513530761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920880" cy="4752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1763689" y="188640"/>
            <a:ext cx="6408712" cy="102579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Креативный микроклимат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043608" y="1660119"/>
            <a:ext cx="3234668" cy="155285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Игры, юмор, дебаты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35901" y="3677390"/>
            <a:ext cx="3384376" cy="1720661"/>
          </a:xfrm>
          <a:prstGeom prst="ellipse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Динамизм и оживленность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652120" y="1700808"/>
            <a:ext cx="3240360" cy="145990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Свобода, доверие, открытость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822156" y="3311513"/>
            <a:ext cx="3179540" cy="1368152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ызов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429001" y="4581128"/>
            <a:ext cx="3964782" cy="1800200"/>
          </a:xfrm>
          <a:prstGeom prst="ellips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Время для создания идей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5076259" y="1214438"/>
            <a:ext cx="0" cy="3366690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7" idx="4"/>
          </p:cNvCxnSpPr>
          <p:nvPr/>
        </p:nvCxnSpPr>
        <p:spPr>
          <a:xfrm flipH="1">
            <a:off x="3602002" y="1214438"/>
            <a:ext cx="1366043" cy="2970887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3491881" y="1214438"/>
            <a:ext cx="936103" cy="630386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5333155" y="1214438"/>
            <a:ext cx="637930" cy="2508751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5930010" y="1214438"/>
            <a:ext cx="586206" cy="575375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684213" y="1844824"/>
            <a:ext cx="7772400" cy="3312368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solidFill>
                  <a:schemeClr val="tx2"/>
                </a:solidFill>
                <a:latin typeface="Arial" charset="0"/>
              </a:rPr>
              <a:t>Мастер –класс</a:t>
            </a:r>
            <a:r>
              <a:rPr lang="ru-RU" sz="5400" b="1" dirty="0" smtClean="0">
                <a:latin typeface="Arial" charset="0"/>
              </a:rPr>
              <a:t> </a:t>
            </a:r>
            <a:br>
              <a:rPr lang="ru-RU" sz="5400" b="1" dirty="0" smtClean="0">
                <a:latin typeface="Arial" charset="0"/>
              </a:rPr>
            </a:br>
            <a:r>
              <a:rPr lang="ru-RU" sz="4000" i="1" dirty="0" smtClean="0">
                <a:solidFill>
                  <a:schemeClr val="folHlink"/>
                </a:solidFill>
                <a:latin typeface="Arial" charset="0"/>
              </a:rPr>
              <a:t>«Креативное мышление – это данность или результат развивающей среды?»</a:t>
            </a: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913" y="332656"/>
            <a:ext cx="6400800" cy="936104"/>
          </a:xfrm>
        </p:spPr>
        <p:txBody>
          <a:bodyPr/>
          <a:lstStyle/>
          <a:p>
            <a:pPr eaLnBrk="1" hangingPunct="1"/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Козыркина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Вера Ивановна</a:t>
            </a:r>
          </a:p>
          <a:p>
            <a:pPr eaLnBrk="1" hangingPunct="1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«СОШ №5» МО «ЛМР» РТ</a:t>
            </a:r>
          </a:p>
        </p:txBody>
      </p:sp>
    </p:spTree>
  </p:cSld>
  <p:clrMapOvr>
    <a:masterClrMapping/>
  </p:clrMapOvr>
  <p:transition spd="slow">
    <p:zoom/>
    <p:sndAc>
      <p:endSnd/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496944" cy="2290266"/>
          </a:xfrm>
        </p:spPr>
        <p:txBody>
          <a:bodyPr/>
          <a:lstStyle/>
          <a:p>
            <a:r>
              <a:rPr lang="ru-RU" altLang="ru-RU" sz="2400" b="1" i="1" dirty="0" smtClean="0"/>
              <a:t/>
            </a:r>
            <a:br>
              <a:rPr lang="ru-RU" altLang="ru-RU" sz="2400" b="1" i="1" dirty="0" smtClean="0"/>
            </a:br>
            <a:r>
              <a:rPr lang="ru-RU" altLang="ru-RU" sz="2400" b="1" i="1" dirty="0" smtClean="0"/>
              <a:t>        </a:t>
            </a:r>
            <a:br>
              <a:rPr lang="ru-RU" altLang="ru-RU" sz="2400" b="1" i="1" dirty="0" smtClean="0"/>
            </a:br>
            <a:r>
              <a:rPr lang="ru-RU" altLang="ru-RU" sz="3600" b="1" i="1" dirty="0" smtClean="0">
                <a:solidFill>
                  <a:srgbClr val="7030A0"/>
                </a:solidFill>
              </a:rPr>
              <a:t>Креативное мышление</a:t>
            </a:r>
            <a:r>
              <a:rPr lang="ru-RU" altLang="ru-RU" sz="3600" b="1" dirty="0" smtClean="0">
                <a:solidFill>
                  <a:srgbClr val="7030A0"/>
                </a:solidFill>
              </a:rPr>
              <a:t> </a:t>
            </a:r>
            <a:r>
              <a:rPr lang="ru-RU" altLang="ru-RU" sz="2800" b="1" dirty="0">
                <a:solidFill>
                  <a:srgbClr val="7030A0"/>
                </a:solidFill>
              </a:rPr>
              <a:t>– это </a:t>
            </a:r>
            <a:r>
              <a:rPr lang="ru-RU" altLang="ru-RU" sz="2800" b="1" dirty="0" smtClean="0">
                <a:solidFill>
                  <a:srgbClr val="7030A0"/>
                </a:solidFill>
              </a:rPr>
              <a:t>процесс, способный порождать       необычные </a:t>
            </a:r>
            <a:r>
              <a:rPr lang="ru-RU" altLang="ru-RU" sz="2800" b="1" dirty="0">
                <a:solidFill>
                  <a:srgbClr val="7030A0"/>
                </a:solidFill>
              </a:rPr>
              <a:t>идеи, отклоняться от традиционных схем мышления,  быстро решать проблемные ситуации</a:t>
            </a:r>
            <a:r>
              <a:rPr lang="ru-RU" altLang="ru-RU" sz="2800" b="1" dirty="0" smtClean="0">
                <a:solidFill>
                  <a:srgbClr val="7030A0"/>
                </a:solidFill>
              </a:rPr>
              <a:t>.</a:t>
            </a:r>
            <a:r>
              <a:rPr lang="ru-RU" altLang="ru-RU" sz="2800" b="1" dirty="0">
                <a:solidFill>
                  <a:srgbClr val="7030A0"/>
                </a:solidFill>
              </a:rPr>
              <a:t/>
            </a:r>
            <a:br>
              <a:rPr lang="ru-RU" altLang="ru-RU" sz="2800" b="1" dirty="0">
                <a:solidFill>
                  <a:srgbClr val="7030A0"/>
                </a:solidFill>
              </a:rPr>
            </a:b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spcBef>
                <a:spcPts val="0"/>
              </a:spcBef>
              <a:buNone/>
              <a:defRPr/>
            </a:pPr>
            <a:endParaRPr lang="ru-RU" altLang="ru-RU" b="1" i="1" dirty="0" smtClean="0"/>
          </a:p>
          <a:p>
            <a:pPr marL="0" indent="0" algn="ctr" eaLnBrk="1" hangingPunct="1">
              <a:spcBef>
                <a:spcPts val="0"/>
              </a:spcBef>
              <a:buNone/>
              <a:defRPr/>
            </a:pPr>
            <a:endParaRPr lang="ru-RU" alt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 eaLnBrk="1" hangingPunct="1">
              <a:spcBef>
                <a:spcPts val="0"/>
              </a:spcBef>
              <a:buNone/>
              <a:defRPr/>
            </a:pPr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</a:rPr>
              <a:t>Креативная </a:t>
            </a:r>
            <a:r>
              <a:rPr lang="ru-RU" altLang="ru-RU" b="1" i="1" dirty="0">
                <a:solidFill>
                  <a:schemeClr val="tx2">
                    <a:lumMod val="75000"/>
                  </a:schemeClr>
                </a:solidFill>
              </a:rPr>
              <a:t>личность способна:</a:t>
            </a:r>
          </a:p>
          <a:p>
            <a:pPr eaLnBrk="1" hangingPunct="1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</a:rPr>
              <a:t>выдвигать идеи </a:t>
            </a:r>
          </a:p>
          <a:p>
            <a:pPr eaLnBrk="1" hangingPunct="1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</a:rPr>
              <a:t>чувствовать проблему </a:t>
            </a:r>
          </a:p>
          <a:p>
            <a:pPr eaLnBrk="1" hangingPunct="1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</a:rPr>
              <a:t>рисковать </a:t>
            </a:r>
          </a:p>
          <a:p>
            <a:pPr eaLnBrk="1" hangingPunct="1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</a:rPr>
              <a:t>фантазировать</a:t>
            </a:r>
          </a:p>
          <a:p>
            <a:pPr eaLnBrk="1" hangingPunct="1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</a:rPr>
              <a:t>быть оригинальной </a:t>
            </a:r>
          </a:p>
          <a:p>
            <a:pPr eaLnBrk="1" hangingPunct="1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</a:rPr>
              <a:t>видеть прекрасное </a:t>
            </a:r>
          </a:p>
          <a:p>
            <a:pPr eaLnBrk="1" hangingPunct="1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</a:rPr>
              <a:t>быть самодостаточной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610128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1547664" y="188641"/>
            <a:ext cx="6840759" cy="1196448"/>
          </a:xfrm>
          <a:prstGeom prst="cloudCallout">
            <a:avLst>
              <a:gd name="adj1" fmla="val -57245"/>
              <a:gd name="adj2" fmla="val -31426"/>
            </a:avLst>
          </a:prstGeom>
          <a:solidFill>
            <a:srgbClr val="CCE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Условия,</a:t>
            </a:r>
            <a:b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развивающие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креативное мышление</a:t>
            </a:r>
            <a:endParaRPr lang="ru-RU" sz="2000" b="1" dirty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107504" y="1792783"/>
            <a:ext cx="3960440" cy="2178419"/>
          </a:xfrm>
          <a:prstGeom prst="cloudCallout">
            <a:avLst>
              <a:gd name="adj1" fmla="val 62764"/>
              <a:gd name="adj2" fmla="val -51810"/>
            </a:avLst>
          </a:prstGeom>
          <a:solidFill>
            <a:srgbClr val="FF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Учащиеся располагают временем и возможностью практики в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креативном мышлении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1103420" y="4077072"/>
            <a:ext cx="3215828" cy="1512168"/>
          </a:xfrm>
          <a:prstGeom prst="cloudCallout">
            <a:avLst>
              <a:gd name="adj1" fmla="val 48000"/>
              <a:gd name="adj2" fmla="val -150648"/>
            </a:avLst>
          </a:prstGeom>
          <a:solidFill>
            <a:srgbClr val="FF66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Видеть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каждом мнении ребенка живую мысль.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4644009" y="2060849"/>
            <a:ext cx="4248472" cy="1910354"/>
          </a:xfrm>
          <a:prstGeom prst="cloudCallout">
            <a:avLst>
              <a:gd name="adj1" fmla="val -51588"/>
              <a:gd name="adj2" fmla="val -91611"/>
            </a:avLst>
          </a:prstGeom>
          <a:solidFill>
            <a:srgbClr val="CC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классе создаётся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атмосфера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 которой нет насмешек, иронии  над чьим – либо мнением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4335678" y="4666485"/>
            <a:ext cx="3565120" cy="1368152"/>
          </a:xfrm>
          <a:prstGeom prst="cloudCallout">
            <a:avLst>
              <a:gd name="adj1" fmla="val -26421"/>
              <a:gd name="adj2" fmla="val -210940"/>
            </a:avLst>
          </a:prstGeom>
          <a:solidFill>
            <a:srgbClr val="CC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Принимаются разнообразные идеи и мнения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1"/>
          <p:cNvSpPr>
            <a:spLocks noChangeArrowheads="1"/>
          </p:cNvSpPr>
          <p:nvPr/>
        </p:nvSpPr>
        <p:spPr bwMode="auto">
          <a:xfrm>
            <a:off x="2810441" y="2578320"/>
            <a:ext cx="3384376" cy="1642767"/>
          </a:xfrm>
          <a:prstGeom prst="cloudCallout">
            <a:avLst>
              <a:gd name="adj1" fmla="val -565"/>
              <a:gd name="adj2" fmla="val -83231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Креативное мышление</a:t>
            </a:r>
            <a:endParaRPr lang="ru-RU" sz="24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970789" y="1491697"/>
            <a:ext cx="2952328" cy="1217223"/>
          </a:xfrm>
          <a:prstGeom prst="cloudCallout">
            <a:avLst>
              <a:gd name="adj1" fmla="val -565"/>
              <a:gd name="adj2" fmla="val -83231"/>
            </a:avLst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Ассоциация 5+5»</a:t>
            </a: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5580112" y="1340768"/>
            <a:ext cx="2664296" cy="1237552"/>
          </a:xfrm>
          <a:prstGeom prst="cloudCallout">
            <a:avLst>
              <a:gd name="adj1" fmla="val -565"/>
              <a:gd name="adj2" fmla="val -83231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Ассоциации по смежности. </a:t>
            </a:r>
          </a:p>
          <a:p>
            <a:pPr algn="ctr"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755576" y="4652937"/>
            <a:ext cx="3382754" cy="1152525"/>
          </a:xfrm>
          <a:prstGeom prst="cloudCallout">
            <a:avLst>
              <a:gd name="adj1" fmla="val -565"/>
              <a:gd name="adj2" fmla="val -83231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Формулируем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противоречие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5292080" y="4221087"/>
            <a:ext cx="3168030" cy="1152129"/>
          </a:xfrm>
          <a:prstGeom prst="cloudCallout">
            <a:avLst>
              <a:gd name="adj1" fmla="val -565"/>
              <a:gd name="adj2" fmla="val -83231"/>
            </a:avLst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«Хорошо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плохо»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6228184" y="2858534"/>
            <a:ext cx="2915816" cy="1069787"/>
          </a:xfrm>
          <a:prstGeom prst="cloudCallout">
            <a:avLst>
              <a:gd name="adj1" fmla="val -565"/>
              <a:gd name="adj2" fmla="val -83231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«Что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может произойти,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если…»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-5478" y="3352257"/>
            <a:ext cx="2627784" cy="1152128"/>
          </a:xfrm>
          <a:prstGeom prst="cloudCallout">
            <a:avLst>
              <a:gd name="adj1" fmla="val -565"/>
              <a:gd name="adj2" fmla="val -83231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«Составление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загадок»</a:t>
            </a:r>
          </a:p>
          <a:p>
            <a:pPr algn="ctr"/>
            <a:endParaRPr lang="ru-RU" sz="16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2195736" y="165872"/>
            <a:ext cx="5040560" cy="1166579"/>
          </a:xfrm>
          <a:prstGeom prst="cloudCallout">
            <a:avLst>
              <a:gd name="adj1" fmla="val -565"/>
              <a:gd name="adj2" fmla="val -83231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«Безумства архитектора»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3347864" y="5373216"/>
            <a:ext cx="3384376" cy="1116062"/>
          </a:xfrm>
          <a:prstGeom prst="cloudCallout">
            <a:avLst>
              <a:gd name="adj1" fmla="val -565"/>
              <a:gd name="adj2" fmla="val -83231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«Придумай причину»</a:t>
            </a:r>
          </a:p>
        </p:txBody>
      </p:sp>
    </p:spTree>
    <p:extLst>
      <p:ext uri="{BB962C8B-B14F-4D97-AF65-F5344CB8AC3E}">
        <p14:creationId xmlns:p14="http://schemas.microsoft.com/office/powerpoint/2010/main" val="305846418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6884" y="1947478"/>
            <a:ext cx="5524901" cy="1325563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       </a:t>
            </a:r>
            <a:r>
              <a:rPr lang="ru-RU" sz="3200" b="1" dirty="0" err="1" smtClean="0">
                <a:solidFill>
                  <a:srgbClr val="002060"/>
                </a:solidFill>
                <a:latin typeface="Georgia" pitchFamily="18" charset="0"/>
              </a:rPr>
              <a:t>Метод«Кроссенс</a:t>
            </a:r>
            <a:r>
              <a:rPr lang="ru-RU" sz="3200" b="1" dirty="0">
                <a:solidFill>
                  <a:srgbClr val="002060"/>
                </a:solidFill>
                <a:latin typeface="Georgia" pitchFamily="18" charset="0"/>
              </a:rPr>
              <a:t>» </a:t>
            </a:r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кроссенс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означает  "пересечение смыслов" и придумано по аналогии с словом "кроссворд",  которое в переводе с английского означает "пересечение слов". Идея этого уникального задания принадлежит Сергею Федину и Владимиру Бусленко. Для разгадки </a:t>
            </a:r>
            <a:r>
              <a:rPr lang="ru-RU" sz="1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кроссенса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составленного из девяти картинок, надо найти цепь ассоциаций между двумя соседними картинками. При этом можно искать не только по каким-либо "внутренним" свойствам объектов, но и порой и по "внешним" (скажем, по сходному звучанию слов). 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2647999" y="4821461"/>
            <a:ext cx="912622" cy="33855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Авторы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3605" y="5546759"/>
            <a:ext cx="2641553" cy="830997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писатель, </a:t>
            </a: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 и математик</a:t>
            </a: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Сергей Федин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4433" y="5546760"/>
            <a:ext cx="2609172" cy="830997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доктор технических наук, </a:t>
            </a: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художник и философ </a:t>
            </a: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Владимир </a:t>
            </a:r>
            <a:r>
              <a:rPr lang="ru-RU" sz="16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Бусленко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>
            <a:stCxn id="5" idx="2"/>
          </p:cNvCxnSpPr>
          <p:nvPr/>
        </p:nvCxnSpPr>
        <p:spPr>
          <a:xfrm flipH="1">
            <a:off x="2408494" y="5160015"/>
            <a:ext cx="695816" cy="309518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133605" y="5160015"/>
            <a:ext cx="695816" cy="309518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823" y="1512731"/>
            <a:ext cx="2319974" cy="23395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95017">
            <a:off x="6213428" y="4263563"/>
            <a:ext cx="2343043" cy="1729764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7930" r="10140" b="41754"/>
          <a:stretch/>
        </p:blipFill>
        <p:spPr>
          <a:xfrm rot="20958002">
            <a:off x="8016241" y="3728665"/>
            <a:ext cx="405240" cy="30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94499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Багетная рамка 14"/>
          <p:cNvSpPr/>
          <p:nvPr/>
        </p:nvSpPr>
        <p:spPr>
          <a:xfrm>
            <a:off x="6105626" y="4594864"/>
            <a:ext cx="2752825" cy="1921845"/>
          </a:xfrm>
          <a:prstGeom prst="bevel">
            <a:avLst>
              <a:gd name="adj" fmla="val 1912"/>
            </a:avLst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259881" y="367628"/>
            <a:ext cx="2752825" cy="1921845"/>
          </a:xfrm>
          <a:prstGeom prst="bevel">
            <a:avLst>
              <a:gd name="adj" fmla="val 1912"/>
            </a:avLst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242110" y="365761"/>
            <a:ext cx="2752825" cy="1921845"/>
          </a:xfrm>
          <a:prstGeom prst="bevel">
            <a:avLst>
              <a:gd name="adj" fmla="val 1912"/>
            </a:avLst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6105626" y="365761"/>
            <a:ext cx="2752825" cy="1921845"/>
          </a:xfrm>
          <a:prstGeom prst="bevel">
            <a:avLst>
              <a:gd name="adj" fmla="val 1912"/>
            </a:avLst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/>
          <p:cNvSpPr/>
          <p:nvPr/>
        </p:nvSpPr>
        <p:spPr>
          <a:xfrm>
            <a:off x="336885" y="2480312"/>
            <a:ext cx="2752825" cy="1921845"/>
          </a:xfrm>
          <a:prstGeom prst="bevel">
            <a:avLst>
              <a:gd name="adj" fmla="val 1912"/>
            </a:avLst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3242110" y="2480311"/>
            <a:ext cx="2752825" cy="1921845"/>
          </a:xfrm>
          <a:prstGeom prst="bevel">
            <a:avLst>
              <a:gd name="adj" fmla="val 1912"/>
            </a:avLst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Багетная рамка 11"/>
          <p:cNvSpPr/>
          <p:nvPr/>
        </p:nvSpPr>
        <p:spPr>
          <a:xfrm>
            <a:off x="6105626" y="2480310"/>
            <a:ext cx="2752825" cy="1921845"/>
          </a:xfrm>
          <a:prstGeom prst="bevel">
            <a:avLst>
              <a:gd name="adj" fmla="val 1912"/>
            </a:avLst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336885" y="4594864"/>
            <a:ext cx="2752825" cy="1921845"/>
          </a:xfrm>
          <a:prstGeom prst="bevel">
            <a:avLst>
              <a:gd name="adj" fmla="val 1912"/>
            </a:avLst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агетная рамка 13"/>
          <p:cNvSpPr/>
          <p:nvPr/>
        </p:nvSpPr>
        <p:spPr>
          <a:xfrm>
            <a:off x="3242110" y="4594864"/>
            <a:ext cx="2752825" cy="1921845"/>
          </a:xfrm>
          <a:prstGeom prst="bevel">
            <a:avLst>
              <a:gd name="adj" fmla="val 1912"/>
            </a:avLst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8" t="9544" r="8027" b="7369"/>
          <a:stretch/>
        </p:blipFill>
        <p:spPr>
          <a:xfrm>
            <a:off x="3311868" y="2507118"/>
            <a:ext cx="1372524" cy="1774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21" y="436296"/>
            <a:ext cx="2066150" cy="178077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835" y="436296"/>
            <a:ext cx="1930819" cy="178077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0" b="5492"/>
          <a:stretch/>
        </p:blipFill>
        <p:spPr>
          <a:xfrm flipH="1">
            <a:off x="6648010" y="436296"/>
            <a:ext cx="1668055" cy="177571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35695" y="2562701"/>
            <a:ext cx="1588290" cy="177888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730" y="4667927"/>
            <a:ext cx="1298616" cy="177571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9" b="6585"/>
          <a:stretch/>
        </p:blipFill>
        <p:spPr>
          <a:xfrm>
            <a:off x="3768687" y="4667926"/>
            <a:ext cx="1661865" cy="177571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16"/>
          <a:stretch/>
        </p:blipFill>
        <p:spPr>
          <a:xfrm>
            <a:off x="922120" y="4648465"/>
            <a:ext cx="1428348" cy="1814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296" y="2813968"/>
            <a:ext cx="762000" cy="127635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3311868" y="3669642"/>
            <a:ext cx="26180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dirty="0" smtClean="0">
                <a:latin typeface="CorridaCTT" pitchFamily="2" charset="0"/>
              </a:rPr>
              <a:t>Пушкин </a:t>
            </a:r>
          </a:p>
          <a:p>
            <a:pPr algn="r"/>
            <a:r>
              <a:rPr lang="ru-RU" sz="2000" dirty="0" smtClean="0">
                <a:latin typeface="CorridaCTT" pitchFamily="2" charset="0"/>
              </a:rPr>
              <a:t>Александр Сергеевич</a:t>
            </a:r>
            <a:endParaRPr lang="ru-RU" sz="2000" dirty="0">
              <a:latin typeface="CorridaCTT" pitchFamily="2" charset="0"/>
            </a:endParaRPr>
          </a:p>
        </p:txBody>
      </p:sp>
      <p:sp>
        <p:nvSpPr>
          <p:cNvPr id="33" name="Багетная рамка 32"/>
          <p:cNvSpPr/>
          <p:nvPr/>
        </p:nvSpPr>
        <p:spPr>
          <a:xfrm>
            <a:off x="3242110" y="2491220"/>
            <a:ext cx="2752825" cy="1921845"/>
          </a:xfrm>
          <a:prstGeom prst="bevel">
            <a:avLst>
              <a:gd name="adj" fmla="val 1912"/>
            </a:avLst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Александр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172841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лья\Desktop\обучающие структуры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4" t="5366" r="21794" b="64178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4690799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1043607" y="260350"/>
            <a:ext cx="7500317" cy="936402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Обучающие структуры и мыслительные приемы</a:t>
            </a:r>
          </a:p>
        </p:txBody>
      </p:sp>
      <p:sp>
        <p:nvSpPr>
          <p:cNvPr id="21506" name="Oval 4"/>
          <p:cNvSpPr>
            <a:spLocks noChangeArrowheads="1"/>
          </p:cNvSpPr>
          <p:nvPr/>
        </p:nvSpPr>
        <p:spPr bwMode="auto">
          <a:xfrm>
            <a:off x="2882707" y="3127870"/>
            <a:ext cx="3455987" cy="1498343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dirty="0">
                <a:latin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Креативное мышление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1507" name="Oval 5"/>
          <p:cNvSpPr>
            <a:spLocks noChangeArrowheads="1"/>
          </p:cNvSpPr>
          <p:nvPr/>
        </p:nvSpPr>
        <p:spPr bwMode="auto">
          <a:xfrm>
            <a:off x="2474680" y="1323702"/>
            <a:ext cx="3254299" cy="101563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dirty="0">
                <a:latin typeface="Times New Roman" pitchFamily="18" charset="0"/>
              </a:rPr>
              <a:t>    </a:t>
            </a:r>
            <a:r>
              <a:rPr lang="ru-RU" sz="1200" dirty="0" smtClean="0">
                <a:latin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ПЕРЕКРЕСТНАЯ НАМЕТКА ИДЕЙ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1508" name="Oval 6"/>
          <p:cNvSpPr>
            <a:spLocks noChangeArrowheads="1"/>
          </p:cNvSpPr>
          <p:nvPr/>
        </p:nvSpPr>
        <p:spPr bwMode="auto">
          <a:xfrm>
            <a:off x="5412161" y="2146916"/>
            <a:ext cx="3384376" cy="69091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dirty="0">
                <a:latin typeface="Times New Roman" pitchFamily="18" charset="0"/>
              </a:rPr>
              <a:t>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МОДЕЛЬ  ФРЕЙЕР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  <a:p>
            <a:endParaRPr lang="ru-RU" sz="1600" b="1" dirty="0"/>
          </a:p>
        </p:txBody>
      </p:sp>
      <p:sp>
        <p:nvSpPr>
          <p:cNvPr id="21509" name="Oval 7"/>
          <p:cNvSpPr>
            <a:spLocks noChangeArrowheads="1"/>
          </p:cNvSpPr>
          <p:nvPr/>
        </p:nvSpPr>
        <p:spPr bwMode="auto">
          <a:xfrm>
            <a:off x="6588225" y="3213100"/>
            <a:ext cx="2551720" cy="9350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ФО БОКС СИНЕКТИС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1510" name="Oval 8"/>
          <p:cNvSpPr>
            <a:spLocks noChangeArrowheads="1"/>
          </p:cNvSpPr>
          <p:nvPr/>
        </p:nvSpPr>
        <p:spPr bwMode="auto">
          <a:xfrm>
            <a:off x="5848250" y="4365104"/>
            <a:ext cx="2916238" cy="95868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ФИНКИН МЭПС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</a:rPr>
              <a:t>(ИНТЕЛЛЕКТ КАРТЫ)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</a:endParaRPr>
          </a:p>
          <a:p>
            <a:endParaRPr lang="ru-RU" sz="1600" b="1" dirty="0"/>
          </a:p>
        </p:txBody>
      </p:sp>
      <p:sp>
        <p:nvSpPr>
          <p:cNvPr id="21511" name="Oval 9"/>
          <p:cNvSpPr>
            <a:spLocks noChangeArrowheads="1"/>
          </p:cNvSpPr>
          <p:nvPr/>
        </p:nvSpPr>
        <p:spPr bwMode="auto">
          <a:xfrm>
            <a:off x="2773764" y="5286080"/>
            <a:ext cx="3365660" cy="1177111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dirty="0">
                <a:latin typeface="Times New Roman" pitchFamily="18" charset="0"/>
              </a:rPr>
              <a:t>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КРИЭЙТИВ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КУЭСЧЕНС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</a:rPr>
              <a:t>(креативные вопросы)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1512" name="Oval 10"/>
          <p:cNvSpPr>
            <a:spLocks noChangeArrowheads="1"/>
          </p:cNvSpPr>
          <p:nvPr/>
        </p:nvSpPr>
        <p:spPr bwMode="auto">
          <a:xfrm>
            <a:off x="179512" y="3680615"/>
            <a:ext cx="2703192" cy="161595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СЭЙМ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БАТ ДИФЭРЭНТ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(одинаковый, но разный)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3" name="Oval 11"/>
          <p:cNvSpPr>
            <a:spLocks noChangeArrowheads="1"/>
          </p:cNvSpPr>
          <p:nvPr/>
        </p:nvSpPr>
        <p:spPr bwMode="auto">
          <a:xfrm>
            <a:off x="107504" y="2362056"/>
            <a:ext cx="2779462" cy="103867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ТИК-ТЭК- ТОУ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(крестики – нолики)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1514" name="Line 12"/>
          <p:cNvSpPr>
            <a:spLocks noChangeShapeType="1"/>
          </p:cNvSpPr>
          <p:nvPr/>
        </p:nvSpPr>
        <p:spPr bwMode="auto">
          <a:xfrm flipV="1">
            <a:off x="5940152" y="2837833"/>
            <a:ext cx="398543" cy="56289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5" name="Line 13"/>
          <p:cNvSpPr>
            <a:spLocks noChangeShapeType="1"/>
          </p:cNvSpPr>
          <p:nvPr/>
        </p:nvSpPr>
        <p:spPr bwMode="auto">
          <a:xfrm>
            <a:off x="5616575" y="4509294"/>
            <a:ext cx="323577" cy="28785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6" name="Line 14"/>
          <p:cNvSpPr>
            <a:spLocks noChangeShapeType="1"/>
          </p:cNvSpPr>
          <p:nvPr/>
        </p:nvSpPr>
        <p:spPr bwMode="auto">
          <a:xfrm flipV="1">
            <a:off x="6338695" y="3680616"/>
            <a:ext cx="857034" cy="10842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7" name="Line 15"/>
          <p:cNvSpPr>
            <a:spLocks noChangeShapeType="1"/>
          </p:cNvSpPr>
          <p:nvPr/>
        </p:nvSpPr>
        <p:spPr bwMode="auto">
          <a:xfrm flipH="1" flipV="1">
            <a:off x="2882704" y="2705346"/>
            <a:ext cx="897207" cy="50775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8" name="Line 16"/>
          <p:cNvSpPr>
            <a:spLocks noChangeShapeType="1"/>
          </p:cNvSpPr>
          <p:nvPr/>
        </p:nvSpPr>
        <p:spPr bwMode="auto">
          <a:xfrm>
            <a:off x="4621031" y="4628850"/>
            <a:ext cx="8708" cy="66772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9" name="Line 17"/>
          <p:cNvSpPr>
            <a:spLocks noChangeShapeType="1"/>
          </p:cNvSpPr>
          <p:nvPr/>
        </p:nvSpPr>
        <p:spPr bwMode="auto">
          <a:xfrm flipH="1" flipV="1">
            <a:off x="4603573" y="2299372"/>
            <a:ext cx="0" cy="81194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20" name="Line 18"/>
          <p:cNvSpPr>
            <a:spLocks noChangeShapeType="1"/>
          </p:cNvSpPr>
          <p:nvPr/>
        </p:nvSpPr>
        <p:spPr bwMode="auto">
          <a:xfrm flipH="1">
            <a:off x="2685196" y="4437112"/>
            <a:ext cx="734675" cy="21611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1375</TotalTime>
  <Words>331</Words>
  <Application>Microsoft Office PowerPoint</Application>
  <PresentationFormat>Экран (4:3)</PresentationFormat>
  <Paragraphs>70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Тема6</vt:lpstr>
      <vt:lpstr>Что бы это значило…?</vt:lpstr>
      <vt:lpstr>Мастер –класс  «Креативное мышление – это данность или результат развивающей среды?»</vt:lpstr>
      <vt:lpstr>          Креативное мышление – это процесс, способный порождать       необычные идеи, отклоняться от традиционных схем мышления,  быстро решать проблемные ситуации. </vt:lpstr>
      <vt:lpstr>Презентация PowerPoint</vt:lpstr>
      <vt:lpstr>Презентация PowerPoint</vt:lpstr>
      <vt:lpstr>       Метод«Кроссенс»   Название "кроссенс" означает  "пересечение смыслов" и придумано по аналогии с словом "кроссворд",  которое в переводе с английского означает "пересечение слов". Идея этого уникального задания принадлежит Сергею Федину и Владимиру Бусленко. Для разгадки кроссенса, составленного из девяти картинок, надо найти цепь ассоциаций между двумя соседними картинками. При этом можно искать не только по каким-либо "внутренним" свойствам объектов, но и порой и по "внешним" (скажем, по сходному звучанию слов). </vt:lpstr>
      <vt:lpstr>Презентация PowerPoint</vt:lpstr>
      <vt:lpstr>Презентация PowerPoint</vt:lpstr>
      <vt:lpstr>Обучающие структуры и мыслительные приемы</vt:lpstr>
      <vt:lpstr>ТИК – ТЭК – ТОУ - «крестики – нолики»</vt:lpstr>
      <vt:lpstr>ДЖОТ ТОТС- «запишите мысли» </vt:lpstr>
      <vt:lpstr>«ФО БОКС СИНЕКТИКС»</vt:lpstr>
      <vt:lpstr>  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«Закрепление. Счет предметов. Пространственные представления»  </dc:title>
  <dc:creator>админи</dc:creator>
  <cp:lastModifiedBy>Пользователь Windows</cp:lastModifiedBy>
  <cp:revision>110</cp:revision>
  <dcterms:created xsi:type="dcterms:W3CDTF">2010-07-19T15:50:16Z</dcterms:created>
  <dcterms:modified xsi:type="dcterms:W3CDTF">2020-10-18T03:21:58Z</dcterms:modified>
</cp:coreProperties>
</file>